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8" r:id="rId4"/>
    <p:sldId id="257" r:id="rId5"/>
    <p:sldId id="259" r:id="rId6"/>
    <p:sldId id="263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5496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53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8571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370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8486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642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37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876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23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475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057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26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66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614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687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67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7CFDD-D79B-441A-89FB-A38EAA3B669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4FCF9B0-7D63-4EE4-97E8-4D0FC72CF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18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vancruise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ootstrap5.hexschool.com/docs/5.0/components/buttons/#button-plu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2A5AF8-5839-4390-B404-83845B17E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837" y="1810512"/>
            <a:ext cx="8915399" cy="2262781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zh-TW" dirty="0"/>
              <a:t>0701_meet.job</a:t>
            </a:r>
            <a:br>
              <a:rPr lang="en-US" altLang="zh-TW" dirty="0"/>
            </a:br>
            <a:r>
              <a:rPr lang="zh-TW" altLang="en-US" dirty="0"/>
              <a:t>前端網頁作品介紹</a:t>
            </a:r>
            <a:br>
              <a:rPr lang="en-US" altLang="zh-TW" dirty="0"/>
            </a:br>
            <a:r>
              <a:rPr lang="zh-TW" altLang="en-US" dirty="0"/>
              <a:t>主題</a:t>
            </a:r>
            <a:r>
              <a:rPr lang="en-US" altLang="zh-TW" dirty="0"/>
              <a:t>:</a:t>
            </a:r>
            <a:r>
              <a:rPr lang="zh-TW" altLang="en-US" dirty="0"/>
              <a:t> 一日島遊</a:t>
            </a:r>
            <a:br>
              <a:rPr lang="en-US" altLang="zh-TW" dirty="0"/>
            </a:br>
            <a:r>
              <a:rPr lang="zh-TW" altLang="en-US" sz="1800" dirty="0"/>
              <a:t>作品網址</a:t>
            </a:r>
            <a:r>
              <a:rPr lang="en-US" altLang="zh-TW" sz="1800" dirty="0"/>
              <a:t>:</a:t>
            </a:r>
            <a:r>
              <a:rPr lang="zh-TW" altLang="en-US" sz="1800"/>
              <a:t> </a:t>
            </a:r>
            <a:r>
              <a:rPr lang="en-US" altLang="zh-TW" sz="1800">
                <a:hlinkClick r:id="rId2"/>
              </a:rPr>
              <a:t>https</a:t>
            </a:r>
            <a:r>
              <a:rPr lang="en-US" altLang="zh-TW" sz="1800" dirty="0">
                <a:hlinkClick r:id="rId2"/>
              </a:rPr>
              <a:t>://evancruise.github.io/</a:t>
            </a:r>
            <a:endParaRPr lang="zh-TW" altLang="en-US" sz="1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81C9AC-0404-435B-B970-BDA15E5E6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3453" y="4786523"/>
            <a:ext cx="8915399" cy="1126283"/>
          </a:xfrm>
        </p:spPr>
        <p:txBody>
          <a:bodyPr/>
          <a:lstStyle/>
          <a:p>
            <a:pPr algn="r"/>
            <a:r>
              <a:rPr lang="en-US" altLang="zh-TW" dirty="0"/>
              <a:t>105544545</a:t>
            </a:r>
            <a:r>
              <a:rPr lang="zh-TW" altLang="en-US" dirty="0"/>
              <a:t> 鍾子平</a:t>
            </a:r>
          </a:p>
        </p:txBody>
      </p:sp>
    </p:spTree>
    <p:extLst>
      <p:ext uri="{BB962C8B-B14F-4D97-AF65-F5344CB8AC3E}">
        <p14:creationId xmlns:p14="http://schemas.microsoft.com/office/powerpoint/2010/main" val="202522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64099-EA7C-4185-AD62-3A9E2597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533" y="2697115"/>
            <a:ext cx="8911687" cy="640445"/>
          </a:xfrm>
        </p:spPr>
        <p:txBody>
          <a:bodyPr>
            <a:noAutofit/>
          </a:bodyPr>
          <a:lstStyle/>
          <a:p>
            <a:pPr algn="ctr"/>
            <a:r>
              <a:rPr lang="en-US" altLang="zh-TW" sz="7200" dirty="0"/>
              <a:t>Fin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9823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7BEFBF-E11B-4E91-BEA1-E60FD7C5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533" y="624110"/>
            <a:ext cx="10126379" cy="1280890"/>
          </a:xfrm>
        </p:spPr>
        <p:txBody>
          <a:bodyPr/>
          <a:lstStyle/>
          <a:p>
            <a:r>
              <a:rPr lang="zh-TW" altLang="en-US" dirty="0"/>
              <a:t>構建作品所有相關檔案</a:t>
            </a:r>
            <a:r>
              <a:rPr lang="en-US" altLang="zh-TW" dirty="0"/>
              <a:t>(</a:t>
            </a:r>
            <a:r>
              <a:rPr lang="en-US" altLang="zh-TW" dirty="0" err="1"/>
              <a:t>html,css,jQuery</a:t>
            </a:r>
            <a:r>
              <a:rPr lang="en-US" altLang="zh-TW" dirty="0"/>
              <a:t>/</a:t>
            </a:r>
            <a:r>
              <a:rPr lang="en-US" altLang="zh-TW" dirty="0" err="1"/>
              <a:t>javascript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340A89-0F22-4125-B71B-4DD3E55D6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164" y="1884394"/>
            <a:ext cx="8915400" cy="4693701"/>
          </a:xfrm>
        </p:spPr>
        <p:txBody>
          <a:bodyPr>
            <a:normAutofit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部分</a:t>
            </a:r>
            <a:endParaRPr lang="en-US" altLang="zh-TW" dirty="0"/>
          </a:p>
          <a:p>
            <a:pPr lvl="1"/>
            <a:r>
              <a:rPr lang="en-US" altLang="zh-TW" dirty="0"/>
              <a:t>index.html</a:t>
            </a:r>
          </a:p>
          <a:p>
            <a:pPr lvl="1"/>
            <a:r>
              <a:rPr lang="en-US" altLang="zh-TW" dirty="0"/>
              <a:t>index2.html</a:t>
            </a:r>
          </a:p>
          <a:p>
            <a:pPr lvl="1"/>
            <a:r>
              <a:rPr lang="en-US" altLang="zh-TW" dirty="0"/>
              <a:t>test.html</a:t>
            </a:r>
          </a:p>
          <a:p>
            <a:pPr lvl="1"/>
            <a:r>
              <a:rPr lang="en-US" altLang="zh-TW" dirty="0"/>
              <a:t>test2.html</a:t>
            </a:r>
          </a:p>
          <a:p>
            <a:pPr lvl="1"/>
            <a:r>
              <a:rPr lang="en-US" altLang="zh-TW" dirty="0"/>
              <a:t>service_options.html</a:t>
            </a:r>
          </a:p>
          <a:p>
            <a:r>
              <a:rPr lang="en-US" altLang="zh-TW" dirty="0" err="1"/>
              <a:t>css</a:t>
            </a:r>
            <a:r>
              <a:rPr lang="zh-TW" altLang="en-US" dirty="0"/>
              <a:t>部分</a:t>
            </a:r>
            <a:endParaRPr lang="en-US" altLang="zh-TW" dirty="0"/>
          </a:p>
          <a:p>
            <a:pPr lvl="1"/>
            <a:r>
              <a:rPr lang="en-US" altLang="zh-TW" dirty="0"/>
              <a:t>s.css</a:t>
            </a:r>
          </a:p>
          <a:p>
            <a:pPr lvl="1"/>
            <a:r>
              <a:rPr lang="en-US" altLang="zh-TW" dirty="0"/>
              <a:t>sec.css</a:t>
            </a:r>
          </a:p>
          <a:p>
            <a:pPr lvl="1"/>
            <a:r>
              <a:rPr lang="en-US" altLang="zh-TW" dirty="0"/>
              <a:t>datarangepicker.css</a:t>
            </a:r>
          </a:p>
          <a:p>
            <a:r>
              <a:rPr lang="en-US" altLang="zh-TW" dirty="0"/>
              <a:t>jQuery/</a:t>
            </a:r>
            <a:r>
              <a:rPr lang="en-US" altLang="zh-TW" dirty="0" err="1"/>
              <a:t>javascript</a:t>
            </a:r>
            <a:r>
              <a:rPr lang="zh-TW" altLang="en-US" dirty="0"/>
              <a:t>部分</a:t>
            </a:r>
            <a:endParaRPr lang="en-US" altLang="zh-TW" dirty="0"/>
          </a:p>
          <a:p>
            <a:pPr lvl="1"/>
            <a:r>
              <a:rPr lang="en-US" altLang="zh-TW" dirty="0"/>
              <a:t>datarangepicker.js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7886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517F8A-0C7C-4AB9-9E12-250CE1F10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1542"/>
            <a:ext cx="8911687" cy="1280890"/>
          </a:xfrm>
        </p:spPr>
        <p:txBody>
          <a:bodyPr/>
          <a:lstStyle/>
          <a:p>
            <a:r>
              <a:rPr lang="en-US" altLang="zh-TW" dirty="0"/>
              <a:t>Index.html -</a:t>
            </a:r>
            <a:r>
              <a:rPr lang="zh-TW" altLang="en-US" dirty="0"/>
              <a:t> </a:t>
            </a:r>
            <a:r>
              <a:rPr lang="en-US" altLang="zh-TW" dirty="0"/>
              <a:t>part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326BD3-A0C6-4239-B280-2181B4CD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356" y="1631629"/>
            <a:ext cx="8915400" cy="3777622"/>
          </a:xfrm>
        </p:spPr>
        <p:txBody>
          <a:bodyPr/>
          <a:lstStyle/>
          <a:p>
            <a:r>
              <a:rPr lang="zh-TW" altLang="en-US" dirty="0"/>
              <a:t>排版</a:t>
            </a:r>
            <a:r>
              <a:rPr lang="en-US" altLang="zh-TW" dirty="0"/>
              <a:t>-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行列式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gutters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212529"/>
                </a:solidFill>
                <a:latin typeface="system-ui"/>
              </a:rPr>
              <a:t>這部分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使用響應式行列與響應式，以避免邊界重疊，</a:t>
            </a:r>
            <a:endParaRPr lang="en-US" altLang="zh-TW" b="0" i="0" dirty="0">
              <a:solidFill>
                <a:srgbClr val="212529"/>
              </a:solidFill>
              <a:effectLst/>
              <a:latin typeface="system-ui"/>
            </a:endParaRPr>
          </a:p>
          <a:p>
            <a:pPr marL="457200" lvl="1" indent="0">
              <a:buNone/>
            </a:pPr>
            <a:r>
              <a:rPr lang="zh-TW" altLang="en-US" dirty="0">
                <a:solidFill>
                  <a:srgbClr val="212529"/>
                </a:solidFill>
                <a:latin typeface="system-ui"/>
              </a:rPr>
              <a:t>      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增加美觀。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0B471E-D22D-4498-BBE6-5C69DC20B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544" y="83986"/>
            <a:ext cx="6083584" cy="425026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8625D2F-D547-4C36-A512-075B993AE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" y="2916936"/>
            <a:ext cx="7278623" cy="385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0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2B4734-CFA9-4A59-871B-9241A2F5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1542"/>
            <a:ext cx="8911687" cy="1280890"/>
          </a:xfrm>
        </p:spPr>
        <p:txBody>
          <a:bodyPr/>
          <a:lstStyle/>
          <a:p>
            <a:r>
              <a:rPr lang="en-US" altLang="zh-TW" dirty="0"/>
              <a:t>Index.html -</a:t>
            </a:r>
            <a:r>
              <a:rPr lang="zh-TW" altLang="en-US" dirty="0"/>
              <a:t> </a:t>
            </a:r>
            <a:r>
              <a:rPr lang="en-US" altLang="zh-TW" dirty="0"/>
              <a:t>part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191B13-6649-4BE0-99CF-92F41A2A3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24" y="1383665"/>
            <a:ext cx="8915400" cy="3777622"/>
          </a:xfrm>
        </p:spPr>
        <p:txBody>
          <a:bodyPr/>
          <a:lstStyle/>
          <a:p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卡片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(Cards)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-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 網格標記</a:t>
            </a:r>
          </a:p>
          <a:p>
            <a:pPr lvl="1"/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依據需求使用網格系統，將卡片包裝於欄與列之中。</a:t>
            </a:r>
            <a:endParaRPr lang="en-US" altLang="zh-TW" b="0" i="0" dirty="0">
              <a:solidFill>
                <a:srgbClr val="212529"/>
              </a:solidFill>
              <a:effectLst/>
              <a:latin typeface="system-ui"/>
            </a:endParaRPr>
          </a:p>
          <a:p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輪播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(Carousel)</a:t>
            </a:r>
          </a:p>
          <a:p>
            <a:pPr lvl="1"/>
            <a:r>
              <a:rPr lang="zh-TW" altLang="en-US" dirty="0">
                <a:solidFill>
                  <a:srgbClr val="212529"/>
                </a:solidFill>
                <a:latin typeface="system-ui"/>
              </a:rPr>
              <a:t>這裡我有加入上</a:t>
            </a:r>
            <a:r>
              <a:rPr lang="en-US" altLang="zh-TW" dirty="0">
                <a:solidFill>
                  <a:srgbClr val="212529"/>
                </a:solidFill>
                <a:latin typeface="system-ui"/>
              </a:rPr>
              <a:t>/</a:t>
            </a:r>
            <a:r>
              <a:rPr lang="zh-TW" altLang="en-US" dirty="0">
                <a:solidFill>
                  <a:srgbClr val="212529"/>
                </a:solidFill>
                <a:latin typeface="system-ui"/>
              </a:rPr>
              <a:t>下一個控制項的方式</a:t>
            </a:r>
            <a:r>
              <a:rPr lang="en-US" altLang="zh-TW" dirty="0">
                <a:solidFill>
                  <a:srgbClr val="212529"/>
                </a:solidFill>
                <a:latin typeface="system-ui"/>
              </a:rPr>
              <a:t>(button</a:t>
            </a:r>
            <a:r>
              <a:rPr lang="zh-TW" altLang="en-US" dirty="0">
                <a:solidFill>
                  <a:srgbClr val="212529"/>
                </a:solidFill>
                <a:latin typeface="system-ui"/>
              </a:rPr>
              <a:t>元素</a:t>
            </a:r>
            <a:r>
              <a:rPr lang="en-US" altLang="zh-TW" dirty="0">
                <a:solidFill>
                  <a:srgbClr val="212529"/>
                </a:solidFill>
                <a:latin typeface="system-ui"/>
              </a:rPr>
              <a:t>)</a:t>
            </a:r>
          </a:p>
          <a:p>
            <a:pPr marL="457200" lvl="1" indent="0">
              <a:buNone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      切換每個主題背景，且加入簡單的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caption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，介紹本</a:t>
            </a:r>
            <a:endParaRPr lang="en-US" altLang="zh-TW" b="0" i="0" dirty="0">
              <a:solidFill>
                <a:srgbClr val="212529"/>
              </a:solidFill>
              <a:effectLst/>
              <a:latin typeface="system-ui"/>
            </a:endParaRPr>
          </a:p>
          <a:p>
            <a:pPr marL="457200" lvl="1" indent="0">
              <a:buNone/>
            </a:pPr>
            <a:r>
              <a:rPr lang="zh-TW" altLang="en-US" dirty="0">
                <a:solidFill>
                  <a:srgbClr val="212529"/>
                </a:solidFill>
                <a:latin typeface="system-ui"/>
              </a:rPr>
              <a:t>      網站提供的服務，以及各個地區的介紹</a:t>
            </a:r>
            <a:endParaRPr lang="en-US" altLang="zh-TW" b="0" i="0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763ED3-58B8-4D04-B167-DF9B3939F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056" y="128520"/>
            <a:ext cx="5226748" cy="30616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00D8BF4-9019-4F7C-AE9B-1A330FD4B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28" y="3686039"/>
            <a:ext cx="4779295" cy="31719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B87104D-D913-4484-A927-0A4BA78EC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058" y="3190180"/>
            <a:ext cx="6412733" cy="366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28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圖片 47">
            <a:extLst>
              <a:ext uri="{FF2B5EF4-FFF2-40B4-BE49-F238E27FC236}">
                <a16:creationId xmlns:a16="http://schemas.microsoft.com/office/drawing/2014/main" id="{E2669088-1394-4863-964F-449C359D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528" y="2363176"/>
            <a:ext cx="3149122" cy="2671272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F1C97CB-90F9-42E4-B2F7-5F81D94B7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6316" y="5039751"/>
            <a:ext cx="4691970" cy="169946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DC369B4-64C5-4232-902C-E8C1BFAAA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710" y="224115"/>
            <a:ext cx="3459780" cy="2029184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CB400D4-4FBF-473D-9913-4F6DEF21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2398"/>
            <a:ext cx="8911687" cy="1280890"/>
          </a:xfrm>
        </p:spPr>
        <p:txBody>
          <a:bodyPr/>
          <a:lstStyle/>
          <a:p>
            <a:r>
              <a:rPr lang="en-US" altLang="zh-TW" dirty="0"/>
              <a:t>Index.html -</a:t>
            </a:r>
            <a:r>
              <a:rPr lang="zh-TW" altLang="en-US" dirty="0"/>
              <a:t> </a:t>
            </a:r>
            <a:r>
              <a:rPr lang="en-US" altLang="zh-TW" dirty="0"/>
              <a:t>part 3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455002E5-9482-4025-A563-7CABBB4EED05}"/>
              </a:ext>
            </a:extLst>
          </p:cNvPr>
          <p:cNvSpPr txBox="1">
            <a:spLocks/>
          </p:cNvSpPr>
          <p:nvPr/>
        </p:nvSpPr>
        <p:spPr>
          <a:xfrm>
            <a:off x="248074" y="1436933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 b="0" i="0" dirty="0">
                <a:solidFill>
                  <a:srgbClr val="212529"/>
                </a:solidFill>
                <a:effectLst/>
                <a:latin typeface="system-ui"/>
              </a:rPr>
              <a:t>表單控制 </a:t>
            </a:r>
            <a:r>
              <a:rPr lang="en-US" altLang="zh-TW" sz="1400" b="0" i="0" dirty="0">
                <a:solidFill>
                  <a:srgbClr val="212529"/>
                </a:solidFill>
                <a:effectLst/>
                <a:latin typeface="system-ui"/>
              </a:rPr>
              <a:t>(Form controls)</a:t>
            </a:r>
            <a:r>
              <a:rPr lang="zh-TW" altLang="en-US" sz="14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en-US" altLang="zh-TW" sz="1400" b="0" i="0" dirty="0">
                <a:solidFill>
                  <a:srgbClr val="212529"/>
                </a:solidFill>
                <a:effectLst/>
                <a:latin typeface="system-ui"/>
              </a:rPr>
              <a:t>+</a:t>
            </a:r>
            <a:r>
              <a:rPr lang="zh-TW" altLang="en-US" sz="14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en-US" altLang="zh-TW" sz="1400" b="0" i="0" dirty="0">
                <a:solidFill>
                  <a:srgbClr val="212529"/>
                </a:solidFill>
                <a:effectLst/>
                <a:latin typeface="system-ui"/>
              </a:rPr>
              <a:t>Input </a:t>
            </a:r>
            <a:r>
              <a:rPr lang="zh-TW" altLang="en-US" sz="1400" b="0" i="0" dirty="0">
                <a:solidFill>
                  <a:srgbClr val="212529"/>
                </a:solidFill>
                <a:effectLst/>
                <a:latin typeface="system-ui"/>
              </a:rPr>
              <a:t>群組 </a:t>
            </a:r>
            <a:r>
              <a:rPr lang="en-US" altLang="zh-TW" sz="1400" b="0" i="0" dirty="0">
                <a:solidFill>
                  <a:srgbClr val="212529"/>
                </a:solidFill>
                <a:effectLst/>
                <a:latin typeface="system-ui"/>
              </a:rPr>
              <a:t>(Input group)</a:t>
            </a:r>
          </a:p>
          <a:p>
            <a:pPr lvl="1"/>
            <a:r>
              <a:rPr lang="zh-TW" altLang="en-US" sz="1400" b="0" i="0" dirty="0">
                <a:solidFill>
                  <a:schemeClr val="tx1"/>
                </a:solidFill>
                <a:effectLst/>
                <a:latin typeface="system-ui"/>
              </a:rPr>
              <a:t>這裡使用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form-control-lg</a:t>
            </a:r>
            <a:r>
              <a:rPr lang="zh-TW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來控制高度</a:t>
            </a:r>
            <a:endParaRPr lang="en-US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/>
            <a:r>
              <a:rPr lang="zh-TW" altLang="en-US" sz="1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輸入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zh-TW" altLang="en-US" sz="1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和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zh-TW" altLang="en-US" sz="1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後，會有登入成功的畫面</a:t>
            </a:r>
            <a:endParaRPr lang="en-US" altLang="zh-TW" sz="1400" b="0" i="0" dirty="0">
              <a:solidFill>
                <a:srgbClr val="212529"/>
              </a:solidFill>
              <a:effectLst/>
              <a:latin typeface="system-ui"/>
            </a:endParaRPr>
          </a:p>
          <a:p>
            <a:r>
              <a:rPr lang="zh-TW" altLang="en-US" sz="1400" b="0" i="0" dirty="0">
                <a:solidFill>
                  <a:srgbClr val="212529"/>
                </a:solidFill>
                <a:effectLst/>
                <a:latin typeface="system-ui"/>
              </a:rPr>
              <a:t>互動視窗 </a:t>
            </a:r>
            <a:r>
              <a:rPr lang="en-US" altLang="zh-TW" sz="1400" b="0" i="0" dirty="0">
                <a:solidFill>
                  <a:srgbClr val="212529"/>
                </a:solidFill>
                <a:effectLst/>
                <a:latin typeface="system-ui"/>
              </a:rPr>
              <a:t>(Modal)</a:t>
            </a:r>
            <a:r>
              <a:rPr lang="zh-TW" altLang="en-US" sz="14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en-US" altLang="zh-TW" sz="1400" b="0" i="0" dirty="0">
                <a:solidFill>
                  <a:srgbClr val="212529"/>
                </a:solidFill>
                <a:effectLst/>
                <a:latin typeface="system-ui"/>
              </a:rPr>
              <a:t>-</a:t>
            </a:r>
            <a:r>
              <a:rPr lang="zh-TW" altLang="en-US" sz="1400" b="0" i="0" dirty="0">
                <a:solidFill>
                  <a:srgbClr val="212529"/>
                </a:solidFill>
                <a:effectLst/>
                <a:latin typeface="system-ui"/>
              </a:rPr>
              <a:t>動態視窗元件</a:t>
            </a:r>
            <a:endParaRPr lang="en-US" altLang="zh-TW" sz="1400" b="0" i="0" dirty="0">
              <a:solidFill>
                <a:srgbClr val="212529"/>
              </a:solidFill>
              <a:effectLst/>
              <a:latin typeface="system-ui"/>
            </a:endParaRPr>
          </a:p>
          <a:p>
            <a:pPr lvl="1"/>
            <a:r>
              <a:rPr lang="zh-TW" altLang="en-US" sz="1400" b="0" i="0" dirty="0">
                <a:solidFill>
                  <a:srgbClr val="212529"/>
                </a:solidFill>
                <a:effectLst/>
                <a:latin typeface="system-ui"/>
              </a:rPr>
              <a:t>通過點擊</a:t>
            </a:r>
            <a:r>
              <a:rPr lang="en-US" altLang="zh-TW" sz="1400" b="0" i="0" dirty="0">
                <a:solidFill>
                  <a:srgbClr val="212529"/>
                </a:solidFill>
                <a:effectLst/>
                <a:latin typeface="system-ui"/>
              </a:rPr>
              <a:t>”Sign in”</a:t>
            </a:r>
            <a:r>
              <a:rPr lang="zh-TW" altLang="en-US" sz="1400" b="0" i="0" dirty="0">
                <a:solidFill>
                  <a:srgbClr val="212529"/>
                </a:solidFill>
                <a:effectLst/>
                <a:latin typeface="system-ui"/>
              </a:rPr>
              <a:t>來切換動態視窗呈現</a:t>
            </a:r>
            <a:endParaRPr lang="en-US" altLang="zh-TW" sz="1400" b="0" i="0" dirty="0">
              <a:solidFill>
                <a:srgbClr val="212529"/>
              </a:solidFill>
              <a:effectLst/>
              <a:latin typeface="system-ui"/>
            </a:endParaRPr>
          </a:p>
          <a:p>
            <a:pPr marL="457200" lvl="1" indent="0">
              <a:buNone/>
            </a:pPr>
            <a:r>
              <a:rPr lang="zh-TW" altLang="en-US" sz="1400" dirty="0">
                <a:solidFill>
                  <a:srgbClr val="212529"/>
                </a:solidFill>
                <a:latin typeface="system-ui"/>
              </a:rPr>
              <a:t>      </a:t>
            </a:r>
            <a:r>
              <a:rPr lang="en-US" altLang="zh-TW" sz="1400" dirty="0">
                <a:solidFill>
                  <a:srgbClr val="212529"/>
                </a:solidFill>
                <a:latin typeface="system-ui"/>
              </a:rPr>
              <a:t>(“</a:t>
            </a:r>
            <a:r>
              <a:rPr lang="zh-TW" altLang="en-US" sz="1400" dirty="0">
                <a:solidFill>
                  <a:srgbClr val="212529"/>
                </a:solidFill>
                <a:latin typeface="system-ui"/>
              </a:rPr>
              <a:t>登入成功</a:t>
            </a:r>
            <a:r>
              <a:rPr lang="en-US" altLang="zh-TW" sz="1400" dirty="0">
                <a:solidFill>
                  <a:srgbClr val="212529"/>
                </a:solidFill>
                <a:latin typeface="system-ui"/>
              </a:rPr>
              <a:t>”</a:t>
            </a:r>
            <a:r>
              <a:rPr lang="zh-TW" altLang="en-US" sz="1400" dirty="0">
                <a:solidFill>
                  <a:srgbClr val="212529"/>
                </a:solidFill>
                <a:latin typeface="system-ui"/>
              </a:rPr>
              <a:t>提示會</a:t>
            </a:r>
            <a:r>
              <a:rPr lang="zh-TW" altLang="en-US" sz="1400" b="0" i="0" dirty="0">
                <a:solidFill>
                  <a:srgbClr val="212529"/>
                </a:solidFill>
                <a:effectLst/>
                <a:latin typeface="system-ui"/>
              </a:rPr>
              <a:t>從頁面頂部向下滑動並淡入</a:t>
            </a:r>
            <a:r>
              <a:rPr lang="en-US" altLang="zh-TW" sz="1400" b="0" i="0" dirty="0">
                <a:solidFill>
                  <a:srgbClr val="212529"/>
                </a:solidFill>
                <a:effectLst/>
                <a:latin typeface="system-ui"/>
              </a:rPr>
              <a:t>)</a:t>
            </a:r>
            <a:endParaRPr lang="en-US" altLang="zh-TW" sz="1400" b="0" i="0" dirty="0">
              <a:solidFill>
                <a:schemeClr val="tx1"/>
              </a:solidFill>
              <a:effectLst/>
              <a:latin typeface="system-ui"/>
            </a:endParaRPr>
          </a:p>
          <a:p>
            <a:pPr lvl="1"/>
            <a:r>
              <a:rPr lang="zh-TW" altLang="en-US" sz="1400" dirty="0"/>
              <a:t>通過點擊</a:t>
            </a:r>
            <a:r>
              <a:rPr lang="en-US" altLang="zh-TW" sz="1400" dirty="0"/>
              <a:t>”New around here?”</a:t>
            </a:r>
            <a:r>
              <a:rPr lang="zh-TW" altLang="en-US" sz="1400" dirty="0"/>
              <a:t>連結到</a:t>
            </a:r>
            <a:r>
              <a:rPr lang="en-US" altLang="zh-TW" sz="1400" dirty="0"/>
              <a:t>”test.html”</a:t>
            </a:r>
          </a:p>
          <a:p>
            <a:pPr marL="457200" lvl="1" indent="0">
              <a:buNone/>
            </a:pPr>
            <a:r>
              <a:rPr lang="en-US" altLang="zh-TW" sz="1400" dirty="0"/>
              <a:t>     (</a:t>
            </a:r>
            <a:r>
              <a:rPr lang="zh-TW" altLang="en-US" sz="1400" dirty="0"/>
              <a:t>同樣利用表單控制元素，輸入基本資訊，</a:t>
            </a:r>
            <a:r>
              <a:rPr lang="en-US" altLang="zh-TW" sz="1400" dirty="0">
                <a:solidFill>
                  <a:srgbClr val="212529"/>
                </a:solidFill>
                <a:latin typeface="system-ui"/>
              </a:rPr>
              <a:t>“</a:t>
            </a:r>
            <a:r>
              <a:rPr lang="zh-TW" altLang="en-US" sz="1400" dirty="0">
                <a:solidFill>
                  <a:srgbClr val="212529"/>
                </a:solidFill>
                <a:latin typeface="system-ui"/>
              </a:rPr>
              <a:t>註冊成功</a:t>
            </a:r>
            <a:r>
              <a:rPr lang="en-US" altLang="zh-TW" sz="1400" dirty="0">
                <a:solidFill>
                  <a:srgbClr val="212529"/>
                </a:solidFill>
                <a:latin typeface="system-ui"/>
              </a:rPr>
              <a:t>”</a:t>
            </a:r>
            <a:r>
              <a:rPr lang="zh-TW" altLang="en-US" sz="1400" dirty="0">
                <a:solidFill>
                  <a:srgbClr val="212529"/>
                </a:solidFill>
                <a:latin typeface="system-ui"/>
              </a:rPr>
              <a:t>提示</a:t>
            </a:r>
            <a:endParaRPr lang="en-US" altLang="zh-TW" sz="1400" dirty="0">
              <a:solidFill>
                <a:srgbClr val="212529"/>
              </a:solidFill>
              <a:latin typeface="system-ui"/>
            </a:endParaRPr>
          </a:p>
          <a:p>
            <a:pPr marL="457200" lvl="1" indent="0">
              <a:buNone/>
            </a:pPr>
            <a:r>
              <a:rPr lang="zh-TW" altLang="en-US" sz="1400" dirty="0">
                <a:solidFill>
                  <a:srgbClr val="212529"/>
                </a:solidFill>
                <a:latin typeface="system-ui"/>
              </a:rPr>
              <a:t>       會</a:t>
            </a:r>
            <a:r>
              <a:rPr lang="zh-TW" altLang="en-US" sz="1400" b="0" i="0" dirty="0">
                <a:solidFill>
                  <a:srgbClr val="212529"/>
                </a:solidFill>
                <a:effectLst/>
                <a:latin typeface="system-ui"/>
              </a:rPr>
              <a:t>從頁面頂部向下滑動並淡入</a:t>
            </a:r>
            <a:r>
              <a:rPr lang="en-US" altLang="zh-TW" sz="1400" b="0" i="0" dirty="0">
                <a:solidFill>
                  <a:srgbClr val="212529"/>
                </a:solidFill>
                <a:effectLst/>
                <a:latin typeface="system-ui"/>
              </a:rPr>
              <a:t>)</a:t>
            </a:r>
            <a:endParaRPr lang="en-US" altLang="zh-TW" sz="1400" dirty="0"/>
          </a:p>
          <a:p>
            <a:pPr lvl="1"/>
            <a:r>
              <a:rPr lang="zh-TW" altLang="en-US" sz="1400" dirty="0"/>
              <a:t>通過點擊</a:t>
            </a:r>
            <a:r>
              <a:rPr lang="en-US" altLang="zh-TW" sz="1400" dirty="0"/>
              <a:t>”Forgot password”</a:t>
            </a:r>
            <a:r>
              <a:rPr lang="zh-TW" altLang="en-US" sz="1400" dirty="0"/>
              <a:t>連結到</a:t>
            </a:r>
            <a:r>
              <a:rPr lang="en-US" altLang="zh-TW" sz="1400" dirty="0"/>
              <a:t>”test2.html”</a:t>
            </a:r>
          </a:p>
          <a:p>
            <a:pPr marL="457200" lvl="1" indent="0">
              <a:buNone/>
            </a:pPr>
            <a:r>
              <a:rPr lang="en-US" altLang="zh-TW" sz="1400" dirty="0"/>
              <a:t>     (</a:t>
            </a:r>
            <a:r>
              <a:rPr lang="zh-TW" altLang="en-US" sz="1400" dirty="0"/>
              <a:t>同樣利用表單控制元素，輸入驗證信箱，</a:t>
            </a:r>
            <a:r>
              <a:rPr lang="en-US" altLang="zh-TW" sz="1400" dirty="0">
                <a:solidFill>
                  <a:srgbClr val="212529"/>
                </a:solidFill>
                <a:latin typeface="system-ui"/>
              </a:rPr>
              <a:t>“</a:t>
            </a:r>
            <a:r>
              <a:rPr lang="zh-TW" altLang="en-US" sz="1400" dirty="0">
                <a:solidFill>
                  <a:srgbClr val="212529"/>
                </a:solidFill>
                <a:latin typeface="system-ui"/>
              </a:rPr>
              <a:t>寄信成功</a:t>
            </a:r>
            <a:r>
              <a:rPr lang="en-US" altLang="zh-TW" sz="1400" dirty="0">
                <a:solidFill>
                  <a:srgbClr val="212529"/>
                </a:solidFill>
                <a:latin typeface="system-ui"/>
              </a:rPr>
              <a:t>”</a:t>
            </a:r>
            <a:r>
              <a:rPr lang="zh-TW" altLang="en-US" sz="1400" dirty="0">
                <a:solidFill>
                  <a:srgbClr val="212529"/>
                </a:solidFill>
                <a:latin typeface="system-ui"/>
              </a:rPr>
              <a:t>提示</a:t>
            </a:r>
            <a:endParaRPr lang="en-US" altLang="zh-TW" sz="1400" dirty="0">
              <a:solidFill>
                <a:srgbClr val="212529"/>
              </a:solidFill>
              <a:latin typeface="system-ui"/>
            </a:endParaRPr>
          </a:p>
          <a:p>
            <a:pPr marL="457200" lvl="1" indent="0">
              <a:buNone/>
            </a:pPr>
            <a:r>
              <a:rPr lang="zh-TW" altLang="en-US" sz="1400" dirty="0">
                <a:solidFill>
                  <a:srgbClr val="212529"/>
                </a:solidFill>
                <a:latin typeface="system-ui"/>
              </a:rPr>
              <a:t>       會</a:t>
            </a:r>
            <a:r>
              <a:rPr lang="zh-TW" altLang="en-US" sz="1400" b="0" i="0" dirty="0">
                <a:solidFill>
                  <a:srgbClr val="212529"/>
                </a:solidFill>
                <a:effectLst/>
                <a:latin typeface="system-ui"/>
              </a:rPr>
              <a:t>從頁面頂部向下滑動並淡入</a:t>
            </a:r>
            <a:r>
              <a:rPr lang="en-US" altLang="zh-TW" sz="1400" b="0" i="0" dirty="0">
                <a:solidFill>
                  <a:srgbClr val="212529"/>
                </a:solidFill>
                <a:effectLst/>
                <a:latin typeface="system-ui"/>
              </a:rPr>
              <a:t>)</a:t>
            </a:r>
            <a:endParaRPr lang="en-US" altLang="zh-TW" sz="1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B3F245D-8323-4327-8955-4EA13B6C6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788" y="395678"/>
            <a:ext cx="2495754" cy="15023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D2F66F-2DBE-4458-97C9-7B97C362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6547" y="2995731"/>
            <a:ext cx="3337472" cy="175799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C17D570-BE93-451A-9C53-9724DC9E5517}"/>
              </a:ext>
            </a:extLst>
          </p:cNvPr>
          <p:cNvSpPr/>
          <p:nvPr/>
        </p:nvSpPr>
        <p:spPr>
          <a:xfrm>
            <a:off x="6095999" y="1463339"/>
            <a:ext cx="702628" cy="36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07B9BD-7B06-4A8E-ADF1-26E4772F0371}"/>
              </a:ext>
            </a:extLst>
          </p:cNvPr>
          <p:cNvSpPr/>
          <p:nvPr/>
        </p:nvSpPr>
        <p:spPr>
          <a:xfrm>
            <a:off x="6095999" y="1993379"/>
            <a:ext cx="1035090" cy="219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BFFB64B-4593-4ECF-AB13-5653CA2F66D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798627" y="1146854"/>
            <a:ext cx="2716161" cy="499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F690522-4C04-478A-A17D-37C7AB907D92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>
            <a:off x="7131089" y="2103256"/>
            <a:ext cx="3344194" cy="892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14A0A06D-722A-4395-A34A-43CC8A80F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547" y="5394661"/>
            <a:ext cx="3337472" cy="1344550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A6359757-BFBF-4995-A8A6-5E2A04C1DF17}"/>
              </a:ext>
            </a:extLst>
          </p:cNvPr>
          <p:cNvSpPr/>
          <p:nvPr/>
        </p:nvSpPr>
        <p:spPr>
          <a:xfrm>
            <a:off x="6095998" y="1816610"/>
            <a:ext cx="1420369" cy="17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9F1DE4CE-EBF7-4B10-A8C0-145F883B97C8}"/>
              </a:ext>
            </a:extLst>
          </p:cNvPr>
          <p:cNvCxnSpPr>
            <a:cxnSpLocks/>
            <a:stCxn id="55" idx="3"/>
            <a:endCxn id="48" idx="0"/>
          </p:cNvCxnSpPr>
          <p:nvPr/>
        </p:nvCxnSpPr>
        <p:spPr>
          <a:xfrm flipH="1">
            <a:off x="7131089" y="1904995"/>
            <a:ext cx="385278" cy="4581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021E5559-83ED-487A-BB7A-54C1F4C6D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6528" y="5394661"/>
            <a:ext cx="3144413" cy="13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31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78568-5C78-4685-9E17-F996FC0EC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965" y="633254"/>
            <a:ext cx="8911687" cy="1280890"/>
          </a:xfrm>
        </p:spPr>
        <p:txBody>
          <a:bodyPr/>
          <a:lstStyle/>
          <a:p>
            <a:r>
              <a:rPr lang="en-US" altLang="zh-TW" dirty="0"/>
              <a:t>service_options.html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F30CE31-A82A-47E5-A311-72AF1F2E1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497" y="3182112"/>
            <a:ext cx="5939287" cy="35164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5D97C6-5AF9-4A96-B96E-A1E482841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645" y="443230"/>
            <a:ext cx="5498503" cy="5331460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5E0FA8A-1FF0-4D03-9DDA-8E8B90B049C0}"/>
              </a:ext>
            </a:extLst>
          </p:cNvPr>
          <p:cNvSpPr txBox="1">
            <a:spLocks/>
          </p:cNvSpPr>
          <p:nvPr/>
        </p:nvSpPr>
        <p:spPr>
          <a:xfrm>
            <a:off x="312356" y="1631629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排版</a:t>
            </a:r>
            <a:r>
              <a:rPr lang="en-US" altLang="zh-TW" dirty="0"/>
              <a:t>-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間隔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(Spacing)</a:t>
            </a:r>
            <a:endParaRPr lang="en-US" altLang="zh-TW" dirty="0"/>
          </a:p>
          <a:p>
            <a:pPr lvl="1"/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system-ui"/>
              </a:rPr>
              <a:t>賦予一個縮寫 class 使 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Arial Unicode MS"/>
                <a:ea typeface="var(--bs-font-monospace)"/>
              </a:rPr>
              <a:t>margin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system-ui"/>
              </a:rPr>
              <a:t> 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system-ui"/>
              </a:rPr>
              <a:t>或 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Arial Unicode MS"/>
                <a:ea typeface="var(--bs-font-monospace)"/>
              </a:rPr>
              <a:t>padding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system-ui"/>
              </a:rPr>
              <a:t> 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system-ui"/>
              </a:rPr>
              <a:t>值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Arial" panose="020B0604020202020204" pitchFamily="34" charset="0"/>
              <a:ea typeface="system-ui"/>
            </a:endParaRPr>
          </a:p>
          <a:p>
            <a:pPr marL="457200" lvl="1" indent="0">
              <a:buNone/>
            </a:pPr>
            <a:r>
              <a:rPr lang="zh-TW" altLang="en-US" dirty="0">
                <a:solidFill>
                  <a:srgbClr val="212529"/>
                </a:solidFill>
                <a:latin typeface="Arial" panose="020B0604020202020204" pitchFamily="34" charset="0"/>
                <a:ea typeface="system-ui"/>
              </a:rPr>
              <a:t>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system-ui"/>
              </a:rPr>
              <a:t>在一個元素上或其中一個邊緣上。</a:t>
            </a:r>
            <a:endParaRPr lang="en-US" altLang="zh-TW" dirty="0">
              <a:solidFill>
                <a:srgbClr val="212529"/>
              </a:solidFill>
              <a:latin typeface="system-ui"/>
            </a:endParaRPr>
          </a:p>
          <a:p>
            <a:pPr lvl="1"/>
            <a:r>
              <a:rPr lang="zh-TW" altLang="en-US" dirty="0">
                <a:solidFill>
                  <a:srgbClr val="212529"/>
                </a:solidFill>
                <a:latin typeface="system-ui"/>
              </a:rPr>
              <a:t>這裡設計成圖像、文字和超連結交錯排序</a:t>
            </a:r>
            <a:endParaRPr lang="en-US" altLang="zh-TW" dirty="0">
              <a:solidFill>
                <a:srgbClr val="212529"/>
              </a:solidFill>
              <a:latin typeface="system-ui"/>
            </a:endParaRPr>
          </a:p>
          <a:p>
            <a:pPr marL="457200" lvl="1" indent="0">
              <a:buFont typeface="Wingdings 3" charset="2"/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5514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A7104-23E0-47AD-B294-1A0EEB8B2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92" y="1540189"/>
            <a:ext cx="8915400" cy="3777622"/>
          </a:xfrm>
        </p:spPr>
        <p:txBody>
          <a:bodyPr/>
          <a:lstStyle/>
          <a:p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排版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(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同先前投影片所述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)</a:t>
            </a:r>
          </a:p>
          <a:p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按鈕 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-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zh-TW" altLang="en-US" b="0" dirty="0">
                <a:solidFill>
                  <a:schemeClr val="tx1"/>
                </a:solidFill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按鈕插件切換按鈕 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(button plugin toggle buttons)</a:t>
            </a:r>
            <a:endParaRPr lang="en-US" altLang="zh-TW" b="0" dirty="0">
              <a:solidFill>
                <a:schemeClr val="tx1"/>
              </a:solidFill>
              <a:effectLst/>
              <a:latin typeface="system-ui"/>
            </a:endParaRPr>
          </a:p>
          <a:p>
            <a:pPr lvl="1"/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利用選項切換按鈕的方式，選取要搜尋的範圍</a:t>
            </a:r>
            <a:endParaRPr lang="en-US" altLang="zh-TW" b="0" i="0" dirty="0">
              <a:solidFill>
                <a:srgbClr val="212529"/>
              </a:solidFill>
              <a:effectLst/>
              <a:latin typeface="system-ui"/>
            </a:endParaRPr>
          </a:p>
          <a:p>
            <a:pPr marL="457200" lvl="1" indent="0">
              <a:buNone/>
            </a:pPr>
            <a:r>
              <a:rPr lang="zh-TW" altLang="en-US" dirty="0">
                <a:solidFill>
                  <a:srgbClr val="212529"/>
                </a:solidFill>
                <a:latin typeface="system-ui"/>
              </a:rPr>
              <a:t>     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(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北部、中部、南部、東部、離島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)</a:t>
            </a:r>
            <a:endParaRPr lang="zh-TW" alt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marL="457200" lvl="1" indent="0">
              <a:buNone/>
            </a:pPr>
            <a:r>
              <a:rPr lang="zh-TW" altLang="en-US" b="0" dirty="0">
                <a:solidFill>
                  <a:schemeClr val="tx1"/>
                </a:solidFill>
                <a:effectLst/>
                <a:latin typeface="system-ui"/>
              </a:rPr>
              <a:t>       可切換到不同地區的活動消息</a:t>
            </a:r>
            <a:endParaRPr lang="en-US" altLang="zh-TW" b="0" dirty="0">
              <a:solidFill>
                <a:schemeClr val="tx1"/>
              </a:solidFill>
              <a:effectLst/>
              <a:latin typeface="system-ui"/>
            </a:endParaRP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E5A6F4C1-A91D-4A81-8B72-F38A0FC22DD0}"/>
              </a:ext>
            </a:extLst>
          </p:cNvPr>
          <p:cNvSpPr txBox="1">
            <a:spLocks/>
          </p:cNvSpPr>
          <p:nvPr/>
        </p:nvSpPr>
        <p:spPr>
          <a:xfrm>
            <a:off x="1640156" y="651542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Index2.html -</a:t>
            </a:r>
            <a:r>
              <a:rPr lang="zh-TW" altLang="en-US" dirty="0"/>
              <a:t> </a:t>
            </a:r>
            <a:r>
              <a:rPr lang="en-US" altLang="zh-TW" dirty="0"/>
              <a:t>part 1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9B90D1-9345-4A53-A0C6-3CC26C67C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041" y="651542"/>
            <a:ext cx="5534184" cy="56227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28FB6A-67B9-44B6-871C-C7E7B496F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70" y="3400921"/>
            <a:ext cx="5988238" cy="34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B31850-A044-4A1C-B7AF-F617811A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56" y="1540189"/>
            <a:ext cx="8915400" cy="3777622"/>
          </a:xfrm>
        </p:spPr>
        <p:txBody>
          <a:bodyPr/>
          <a:lstStyle/>
          <a:p>
            <a:r>
              <a:rPr lang="zh-TW" altLang="en-US" dirty="0"/>
              <a:t>響應式</a:t>
            </a:r>
            <a:r>
              <a:rPr lang="en-US" altLang="zh-TW" dirty="0" err="1"/>
              <a:t>DataTable</a:t>
            </a:r>
            <a:endParaRPr lang="en-US" altLang="zh-TW" dirty="0"/>
          </a:p>
          <a:p>
            <a:pPr lvl="1"/>
            <a:r>
              <a:rPr lang="zh-TW" altLang="en-US" dirty="0"/>
              <a:t>於</a:t>
            </a:r>
            <a:r>
              <a:rPr lang="en-US" altLang="zh-TW" dirty="0"/>
              <a:t>head</a:t>
            </a:r>
            <a:r>
              <a:rPr lang="zh-TW" altLang="en-US" dirty="0"/>
              <a:t>中引入</a:t>
            </a:r>
            <a:r>
              <a:rPr lang="en-US" altLang="zh-TW" dirty="0" err="1"/>
              <a:t>dataTable</a:t>
            </a:r>
            <a:r>
              <a:rPr lang="zh-TW" altLang="en-US" dirty="0"/>
              <a:t>相關的</a:t>
            </a:r>
            <a:r>
              <a:rPr lang="en-US" altLang="zh-TW" dirty="0" err="1"/>
              <a:t>css,javascript</a:t>
            </a:r>
            <a:r>
              <a:rPr lang="zh-TW" altLang="en-US" dirty="0"/>
              <a:t>套件</a:t>
            </a:r>
            <a:endParaRPr lang="en-US" altLang="zh-TW" dirty="0"/>
          </a:p>
          <a:p>
            <a:pPr lvl="1"/>
            <a:r>
              <a:rPr lang="zh-TW" altLang="en-US" dirty="0"/>
              <a:t>於</a:t>
            </a:r>
            <a:r>
              <a:rPr lang="en-US" altLang="zh-TW" dirty="0"/>
              <a:t>body</a:t>
            </a:r>
            <a:r>
              <a:rPr lang="zh-TW" altLang="en-US" dirty="0"/>
              <a:t>中的</a:t>
            </a:r>
            <a:r>
              <a:rPr lang="en-US" altLang="zh-TW" dirty="0"/>
              <a:t>script</a:t>
            </a:r>
            <a:r>
              <a:rPr lang="zh-TW" altLang="en-US" dirty="0"/>
              <a:t>引入</a:t>
            </a:r>
            <a:r>
              <a:rPr lang="en-US" altLang="zh-TW" dirty="0" err="1"/>
              <a:t>dataTable</a:t>
            </a:r>
            <a:r>
              <a:rPr lang="zh-TW" altLang="en-US" dirty="0"/>
              <a:t>的</a:t>
            </a:r>
            <a:r>
              <a:rPr lang="en-US" altLang="zh-TW" dirty="0"/>
              <a:t>jQuery</a:t>
            </a:r>
            <a:r>
              <a:rPr lang="zh-TW" altLang="en-US" dirty="0"/>
              <a:t>檔案內容</a:t>
            </a:r>
            <a:r>
              <a:rPr lang="en-US" altLang="zh-TW" dirty="0"/>
              <a:t>(</a:t>
            </a:r>
            <a:r>
              <a:rPr lang="zh-TW" altLang="en-US" dirty="0"/>
              <a:t>主要是語句翻譯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section</a:t>
            </a:r>
            <a:r>
              <a:rPr lang="zh-TW" altLang="en-US" dirty="0"/>
              <a:t>中的</a:t>
            </a:r>
            <a:r>
              <a:rPr lang="en-US" altLang="zh-TW" dirty="0"/>
              <a:t>table</a:t>
            </a:r>
            <a:r>
              <a:rPr lang="zh-TW" altLang="en-US" dirty="0"/>
              <a:t>標籤，其</a:t>
            </a:r>
            <a:r>
              <a:rPr lang="en-US" altLang="zh-TW" dirty="0"/>
              <a:t>id</a:t>
            </a:r>
            <a:r>
              <a:rPr lang="zh-TW" altLang="en-US" dirty="0"/>
              <a:t>命名為</a:t>
            </a:r>
            <a:r>
              <a:rPr lang="en-US" altLang="zh-TW" dirty="0" err="1"/>
              <a:t>table_id</a:t>
            </a:r>
            <a:r>
              <a:rPr lang="zh-TW" altLang="en-US" dirty="0"/>
              <a:t>即可套用模版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    直接在</a:t>
            </a:r>
            <a:r>
              <a:rPr lang="en-US" altLang="zh-TW" dirty="0"/>
              <a:t>search</a:t>
            </a:r>
            <a:r>
              <a:rPr lang="zh-TW" altLang="en-US" dirty="0"/>
              <a:t>中輸入關鍵字，可供快速搜尋旅遊資訊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E7C3A0-1848-44C7-835C-EBA5B21A4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76" y="3793943"/>
            <a:ext cx="6300216" cy="2846181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0B523278-92F5-467E-AFAB-855DE6CF1371}"/>
              </a:ext>
            </a:extLst>
          </p:cNvPr>
          <p:cNvSpPr txBox="1">
            <a:spLocks/>
          </p:cNvSpPr>
          <p:nvPr/>
        </p:nvSpPr>
        <p:spPr>
          <a:xfrm>
            <a:off x="1640156" y="651542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Index2.html -</a:t>
            </a:r>
            <a:r>
              <a:rPr lang="zh-TW" altLang="en-US" dirty="0"/>
              <a:t> </a:t>
            </a:r>
            <a:r>
              <a:rPr lang="en-US" altLang="zh-TW" dirty="0"/>
              <a:t>part 2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BD0842-BE8A-4547-B2B7-4C73E8431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93" y="286734"/>
            <a:ext cx="5655952" cy="7519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D34C5A2-464F-4D34-AA64-7B498806C1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345"/>
          <a:stretch/>
        </p:blipFill>
        <p:spPr>
          <a:xfrm>
            <a:off x="8211313" y="1150745"/>
            <a:ext cx="3781432" cy="201814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DBF309-F81C-4F96-9D62-CE8BEA654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312" y="3280968"/>
            <a:ext cx="4686433" cy="349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0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8302D1-9E77-428E-8326-17DEBFA3E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62" y="1397038"/>
            <a:ext cx="8915400" cy="3777622"/>
          </a:xfrm>
        </p:spPr>
        <p:txBody>
          <a:bodyPr/>
          <a:lstStyle/>
          <a:p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浮動標籤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(Floating labels)</a:t>
            </a:r>
          </a:p>
          <a:p>
            <a:pPr lvl="1"/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在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.form-float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中包覆一對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form-control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和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label</a:t>
            </a:r>
          </a:p>
          <a:p>
            <a:pPr marL="457200" lvl="1" indent="0">
              <a:buNone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      讓輸入標題自動調整為其浮動位置。</a:t>
            </a:r>
            <a:endParaRPr lang="en-US" altLang="zh-TW" b="0" i="0" dirty="0">
              <a:solidFill>
                <a:srgbClr val="212529"/>
              </a:solidFill>
              <a:effectLst/>
              <a:latin typeface="system-ui"/>
            </a:endParaRPr>
          </a:p>
          <a:p>
            <a:pPr lvl="1"/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搭配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.form-select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提供下拉式選單，提供欲點選的選項</a:t>
            </a:r>
            <a:endParaRPr lang="en-US" altLang="zh-TW" b="0" i="0" dirty="0">
              <a:solidFill>
                <a:srgbClr val="212529"/>
              </a:solidFill>
              <a:effectLst/>
              <a:latin typeface="system-ui"/>
            </a:endParaRPr>
          </a:p>
          <a:p>
            <a:pPr lvl="1"/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在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”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出發時間區間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system-ui"/>
              </a:rPr>
              <a:t>”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system-ui"/>
              </a:rPr>
              <a:t>這個主題中，可以顯示雙日曆結構</a:t>
            </a:r>
            <a:endParaRPr lang="en-US" altLang="zh-TW" b="0" i="0" dirty="0">
              <a:solidFill>
                <a:srgbClr val="212529"/>
              </a:solidFill>
              <a:effectLst/>
              <a:latin typeface="system-ui"/>
            </a:endParaRPr>
          </a:p>
          <a:p>
            <a:pPr marL="457200" lvl="1" indent="0">
              <a:buNone/>
            </a:pPr>
            <a:r>
              <a:rPr lang="zh-TW" altLang="en-US" dirty="0">
                <a:solidFill>
                  <a:srgbClr val="212529"/>
                </a:solidFill>
                <a:latin typeface="system-ui"/>
              </a:rPr>
              <a:t>      主要是</a:t>
            </a:r>
            <a:r>
              <a:rPr lang="en-US" altLang="zh-TW" dirty="0">
                <a:solidFill>
                  <a:srgbClr val="212529"/>
                </a:solidFill>
                <a:latin typeface="system-ui"/>
              </a:rPr>
              <a:t>datarangepicker.js</a:t>
            </a:r>
            <a:r>
              <a:rPr lang="zh-TW" altLang="en-US" dirty="0">
                <a:solidFill>
                  <a:srgbClr val="212529"/>
                </a:solidFill>
                <a:latin typeface="system-ui"/>
              </a:rPr>
              <a:t>檔案的內容，可以選擇開始日期到結束日期</a:t>
            </a:r>
            <a:endParaRPr lang="en-US" altLang="zh-TW" dirty="0">
              <a:solidFill>
                <a:srgbClr val="212529"/>
              </a:solidFill>
              <a:latin typeface="system-ui"/>
            </a:endParaRPr>
          </a:p>
          <a:p>
            <a:pPr lvl="1"/>
            <a:r>
              <a:rPr lang="zh-TW" altLang="en-US" sz="1600" b="0" i="0" dirty="0">
                <a:solidFill>
                  <a:srgbClr val="212529"/>
                </a:solidFill>
                <a:effectLst/>
                <a:latin typeface="system-ui"/>
              </a:rPr>
              <a:t>輸入完報名資訊後，會跳出互動視窗 </a:t>
            </a:r>
            <a:r>
              <a:rPr lang="en-US" altLang="zh-TW" sz="1600" b="0" i="0" dirty="0">
                <a:solidFill>
                  <a:srgbClr val="212529"/>
                </a:solidFill>
                <a:effectLst/>
                <a:latin typeface="system-ui"/>
              </a:rPr>
              <a:t>(Modal)</a:t>
            </a:r>
            <a:r>
              <a:rPr lang="zh-TW" altLang="en-US" sz="1600" b="0" i="0" dirty="0">
                <a:solidFill>
                  <a:srgbClr val="212529"/>
                </a:solidFill>
                <a:effectLst/>
                <a:latin typeface="system-ui"/>
              </a:rPr>
              <a:t>，表示報名成功 </a:t>
            </a:r>
            <a:endParaRPr lang="en-US" altLang="zh-TW" dirty="0">
              <a:solidFill>
                <a:srgbClr val="212529"/>
              </a:solidFill>
              <a:latin typeface="system-ui"/>
            </a:endParaRPr>
          </a:p>
          <a:p>
            <a:pPr marL="457200" lvl="1" indent="0">
              <a:buNone/>
            </a:pPr>
            <a:endParaRPr lang="en-US" altLang="zh-TW" dirty="0">
              <a:solidFill>
                <a:srgbClr val="212529"/>
              </a:solidFill>
              <a:latin typeface="system-ui"/>
            </a:endParaRPr>
          </a:p>
          <a:p>
            <a:pPr marL="457200" lvl="1" indent="0">
              <a:buNone/>
            </a:pPr>
            <a:endParaRPr lang="en-US" altLang="zh-TW" b="0" i="0" dirty="0">
              <a:solidFill>
                <a:srgbClr val="212529"/>
              </a:solidFill>
              <a:effectLst/>
              <a:latin typeface="system-ui"/>
            </a:endParaRPr>
          </a:p>
          <a:p>
            <a:pPr marL="457200" lvl="1" indent="0">
              <a:buNone/>
            </a:pPr>
            <a:endParaRPr lang="en-US" altLang="zh-TW" b="0" i="0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7A8B26C-2615-4770-B41B-4D167A408296}"/>
              </a:ext>
            </a:extLst>
          </p:cNvPr>
          <p:cNvSpPr txBox="1">
            <a:spLocks/>
          </p:cNvSpPr>
          <p:nvPr/>
        </p:nvSpPr>
        <p:spPr>
          <a:xfrm>
            <a:off x="1640156" y="651542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Index2.html -</a:t>
            </a:r>
            <a:r>
              <a:rPr lang="zh-TW" altLang="en-US" dirty="0"/>
              <a:t> </a:t>
            </a:r>
            <a:r>
              <a:rPr lang="en-US" altLang="zh-TW" dirty="0"/>
              <a:t>part 3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4B8565-D79E-4FC4-888B-5C0F45F30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65"/>
          <a:stretch/>
        </p:blipFill>
        <p:spPr>
          <a:xfrm>
            <a:off x="6519672" y="111555"/>
            <a:ext cx="4638584" cy="13819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89F9289-D0AD-4573-8923-4AFB34EA3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608123"/>
            <a:ext cx="4565985" cy="26593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F7E9E35-4B23-4250-AB28-97840C07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4350008"/>
            <a:ext cx="4565985" cy="23964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4CD0D4A-B893-493A-8DC7-668E5F4C3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15" y="4167947"/>
            <a:ext cx="6428232" cy="201342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F4BCDA4-200B-44C1-A668-D96E8800E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469" y="5504728"/>
            <a:ext cx="3119075" cy="12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71941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173</TotalTime>
  <Words>615</Words>
  <Application>Microsoft Office PowerPoint</Application>
  <PresentationFormat>寬螢幕</PresentationFormat>
  <Paragraphs>67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Arial Unicode MS</vt:lpstr>
      <vt:lpstr>system-ui</vt:lpstr>
      <vt:lpstr>Arial</vt:lpstr>
      <vt:lpstr>Century Gothic</vt:lpstr>
      <vt:lpstr>Consolas</vt:lpstr>
      <vt:lpstr>Wingdings 3</vt:lpstr>
      <vt:lpstr>絲縷</vt:lpstr>
      <vt:lpstr>0701_meet.job 前端網頁作品介紹 主題: 一日島遊 作品網址: https://evancruise.github.io/</vt:lpstr>
      <vt:lpstr>構建作品所有相關檔案(html,css,jQuery/javascript)</vt:lpstr>
      <vt:lpstr>Index.html - part 1</vt:lpstr>
      <vt:lpstr>Index.html - part 2</vt:lpstr>
      <vt:lpstr>Index.html - part 3</vt:lpstr>
      <vt:lpstr>service_options.html</vt:lpstr>
      <vt:lpstr>PowerPoint 簡報</vt:lpstr>
      <vt:lpstr>PowerPoint 簡報</vt:lpstr>
      <vt:lpstr>PowerPoint 簡報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子平 鍾</dc:creator>
  <cp:lastModifiedBy>子平 鍾</cp:lastModifiedBy>
  <cp:revision>6</cp:revision>
  <dcterms:created xsi:type="dcterms:W3CDTF">2022-08-03T15:25:40Z</dcterms:created>
  <dcterms:modified xsi:type="dcterms:W3CDTF">2022-08-04T05:05:54Z</dcterms:modified>
</cp:coreProperties>
</file>